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823" r:id="rId1"/>
  </p:sldMasterIdLst>
  <p:notesMasterIdLst>
    <p:notesMasterId r:id="rId3"/>
  </p:notesMasterIdLst>
  <p:sldIdLst>
    <p:sldId id="262" r:id="rId2"/>
  </p:sldIdLst>
  <p:sldSz cx="9144000" cy="5143500" type="screen16x9"/>
  <p:notesSz cx="6858000" cy="9144000"/>
  <p:embeddedFontLst>
    <p:embeddedFont>
      <p:font typeface="Roboto Condensed" panose="020B0604020202020204" charset="0"/>
      <p:regular r:id="rId4"/>
      <p:bold r:id="rId5"/>
      <p:italic r:id="rId6"/>
      <p:boldItalic r:id="rId7"/>
    </p:embeddedFont>
    <p:embeddedFont>
      <p:font typeface="Franklin Gothic Book" panose="020B0503020102020204" pitchFamily="34" charset="0"/>
      <p:regular r:id="rId8"/>
      <p:italic r:id="rId9"/>
    </p:embeddedFont>
    <p:embeddedFont>
      <p:font typeface="Montserrat Light" panose="020B0604020202020204" charset="0"/>
      <p:regular r:id="rId10"/>
      <p:bold r:id="rId11"/>
      <p:italic r:id="rId12"/>
      <p:boldItalic r:id="rId13"/>
    </p:embeddedFont>
    <p:embeddedFont>
      <p:font typeface="Montserrat" panose="020B060402020202020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6C0000"/>
    <a:srgbClr val="4A23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431843-00CF-44F9-8498-C0EF6B1E0BA4}">
  <a:tblStyle styleId="{ED431843-00CF-44F9-8498-C0EF6B1E0B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9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font" Target="fonts/font1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64086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Shape 6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Shape 6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759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2967210"/>
            <a:ext cx="5123755" cy="814678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  <p:grpSp>
        <p:nvGrpSpPr>
          <p:cNvPr id="9" name="Group 8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9555434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721644"/>
            <a:ext cx="7200900" cy="2678906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4659606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421" y="468117"/>
            <a:ext cx="1174325" cy="39324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468117"/>
            <a:ext cx="6134731" cy="393243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3529014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1320025" y="866525"/>
            <a:ext cx="6455700" cy="66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1320025" y="1613274"/>
            <a:ext cx="6455700" cy="290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SzPts val="2200"/>
              <a:buChar char="◂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◂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◂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◂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46" name="Shape 24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9305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50223107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976020"/>
            <a:ext cx="7209728" cy="2139553"/>
          </a:xfrm>
        </p:spPr>
        <p:txBody>
          <a:bodyPr anchor="b">
            <a:normAutofit/>
          </a:bodyPr>
          <a:lstStyle>
            <a:lvl1pPr algn="r">
              <a:defRPr sz="54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3162246"/>
            <a:ext cx="7209728" cy="85749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4840039"/>
            <a:ext cx="1216807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4840039"/>
            <a:ext cx="5267533" cy="303461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6113972" y="1264239"/>
            <a:ext cx="2456260" cy="330636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60799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1714500"/>
            <a:ext cx="3335840" cy="26860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1714500"/>
            <a:ext cx="3335840" cy="268605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5921087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19635081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245269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82613510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514351"/>
            <a:ext cx="3909060" cy="3881438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2258"/>
            <a:ext cx="2891790" cy="225829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069986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36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51434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1976"/>
            <a:ext cx="2891790" cy="2258574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08683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14500"/>
            <a:ext cx="7200900" cy="268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‹Nº›</a:t>
            </a:fld>
            <a:endParaRPr lang="es-PY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3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solidFill>
          <a:schemeClr val="bg1"/>
        </a:solidFill>
        <a:effectLst/>
      </p:bgPr>
    </p:bg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62"/>
          <p:cNvSpPr txBox="1">
            <a:spLocks noGrp="1"/>
          </p:cNvSpPr>
          <p:nvPr>
            <p:ph type="body" idx="1"/>
          </p:nvPr>
        </p:nvSpPr>
        <p:spPr>
          <a:xfrm>
            <a:off x="1259902" y="1694070"/>
            <a:ext cx="6580865" cy="19518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8900" lvl="0" indent="0" rtl="0">
              <a:spcBef>
                <a:spcPts val="600"/>
              </a:spcBef>
              <a:spcAft>
                <a:spcPts val="0"/>
              </a:spcAft>
              <a:buSzPts val="2200"/>
              <a:buNone/>
            </a:pPr>
            <a:r>
              <a:rPr lang="es-PY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Ley Nº5282/14 “</a:t>
            </a:r>
            <a:r>
              <a:rPr lang="es-PY" sz="24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 DE LIBRE ACCESO CIUDADANO A LA INFORMACIÓN PÚBLICA Y TRANSPARENCIA GUBERNAMENTAL”</a:t>
            </a:r>
            <a:endParaRPr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" name="Shape 662"/>
          <p:cNvSpPr txBox="1">
            <a:spLocks/>
          </p:cNvSpPr>
          <p:nvPr/>
        </p:nvSpPr>
        <p:spPr>
          <a:xfrm>
            <a:off x="971600" y="3725701"/>
            <a:ext cx="8064896" cy="949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800"/>
              </a:buClr>
              <a:buSzPts val="2200"/>
              <a:buFont typeface="Montserrat Light"/>
              <a:buChar char="◂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marR="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800"/>
              </a:buClr>
              <a:buSzPts val="2200"/>
              <a:buFont typeface="Montserrat Light"/>
              <a:buChar char="◂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marR="0" lvl="2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800"/>
              </a:buClr>
              <a:buSzPts val="2200"/>
              <a:buFont typeface="Montserrat Light"/>
              <a:buChar char="◂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marR="0" lvl="3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800"/>
              </a:buClr>
              <a:buSzPts val="2200"/>
              <a:buFont typeface="Montserrat Light"/>
              <a:buChar char="◂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marR="0" lvl="4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Montserrat Light"/>
              <a:buChar char="○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marR="0" lvl="5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Montserrat Light"/>
              <a:buChar char="■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marR="0" lvl="6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Montserrat Light"/>
              <a:buChar char="●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marR="0" lvl="7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Montserrat Light"/>
              <a:buChar char="○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marR="0" lvl="8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Montserrat Light"/>
              <a:buChar char="■"/>
              <a:defRPr sz="2200" b="0" i="0" u="none" strike="noStrike" cap="non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pPr marL="0" indent="0">
              <a:spcBef>
                <a:spcPts val="0"/>
              </a:spcBef>
              <a:buFont typeface="Montserrat Light"/>
              <a:buNone/>
            </a:pPr>
            <a:r>
              <a:rPr lang="es-PY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Fecha: 31/08/2023</a:t>
            </a:r>
          </a:p>
          <a:p>
            <a:pPr marL="0" indent="0">
              <a:spcBef>
                <a:spcPts val="0"/>
              </a:spcBef>
              <a:buFont typeface="Montserrat Light"/>
              <a:buNone/>
            </a:pPr>
            <a:r>
              <a:rPr lang="es-PY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Hora:    19:00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PY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Local: </a:t>
            </a:r>
            <a:r>
              <a:rPr lang="es-PY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Salón Auditorio de la Universidad Tecnológica Intercontinental (UTIC)</a:t>
            </a:r>
            <a:endParaRPr lang="es-PY" sz="1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0"/>
              </a:spcBef>
              <a:buFont typeface="Montserrat Light"/>
              <a:buNone/>
            </a:pPr>
            <a:r>
              <a:rPr lang="es-PY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Ciudad de Encarnación de Itapúa</a:t>
            </a:r>
          </a:p>
        </p:txBody>
      </p:sp>
      <p:sp>
        <p:nvSpPr>
          <p:cNvPr id="3" name="2 Triángulo isósceles"/>
          <p:cNvSpPr/>
          <p:nvPr/>
        </p:nvSpPr>
        <p:spPr>
          <a:xfrm rot="5400000">
            <a:off x="770440" y="2367189"/>
            <a:ext cx="518354" cy="409122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Y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0" name="Shape 221"/>
          <p:cNvSpPr txBox="1">
            <a:spLocks/>
          </p:cNvSpPr>
          <p:nvPr/>
        </p:nvSpPr>
        <p:spPr>
          <a:xfrm>
            <a:off x="7086971" y="3770202"/>
            <a:ext cx="2077058" cy="905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Condensed"/>
              <a:buNone/>
              <a:defRPr sz="3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>
              <a:lnSpc>
                <a:spcPts val="1440"/>
              </a:lnSpc>
            </a:pPr>
            <a:r>
              <a:rPr lang="es-PY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Roboto Condensed Light"/>
                <a:cs typeface="Arial" panose="020B0604020202020204" pitchFamily="34" charset="0"/>
                <a:sym typeface="Roboto Condensed Light"/>
              </a:rPr>
              <a:t>Contactos:</a:t>
            </a:r>
          </a:p>
          <a:p>
            <a:pPr>
              <a:lnSpc>
                <a:spcPts val="1440"/>
              </a:lnSpc>
            </a:pPr>
            <a:r>
              <a:rPr lang="es-PY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Roboto Condensed Light"/>
                <a:cs typeface="Arial" panose="020B0604020202020204" pitchFamily="34" charset="0"/>
                <a:sym typeface="Roboto Condensed Light"/>
              </a:rPr>
              <a:t>Cámara de Senadores</a:t>
            </a:r>
          </a:p>
          <a:p>
            <a:r>
              <a:rPr lang="es-PY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Roboto Condensed Light"/>
                <a:cs typeface="Arial" panose="020B0604020202020204" pitchFamily="34" charset="0"/>
                <a:sym typeface="Roboto Condensed Light"/>
              </a:rPr>
              <a:t>021 414 5198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09F831A-7A39-4BE2-8992-49D197D1A97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23" y="2455928"/>
            <a:ext cx="1368151" cy="864096"/>
          </a:xfrm>
          <a:prstGeom prst="rect">
            <a:avLst/>
          </a:prstGeom>
        </p:spPr>
      </p:pic>
      <p:sp>
        <p:nvSpPr>
          <p:cNvPr id="12" name="Shape 661"/>
          <p:cNvSpPr txBox="1">
            <a:spLocks/>
          </p:cNvSpPr>
          <p:nvPr/>
        </p:nvSpPr>
        <p:spPr>
          <a:xfrm>
            <a:off x="2051854" y="428271"/>
            <a:ext cx="4996960" cy="113854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PY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PY" sz="1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Cámara de Senadores </a:t>
            </a:r>
            <a:r>
              <a:rPr lang="es-PY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s-PY" sz="1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PY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y la Ciudadana Organizada de </a:t>
            </a:r>
            <a:r>
              <a:rPr lang="es-PY" sz="1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Encarnación invitan al Conversatorio sobre la: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67545" y="0"/>
            <a:ext cx="216024" cy="5143500"/>
          </a:xfrm>
          <a:prstGeom prst="rect">
            <a:avLst/>
          </a:prstGeom>
          <a:solidFill>
            <a:srgbClr val="4A2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23" y="428271"/>
            <a:ext cx="1317534" cy="131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48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382</TotalTime>
  <Words>62</Words>
  <Application>Microsoft Office PowerPoint</Application>
  <PresentationFormat>Presentación en pantalla (16:9)</PresentationFormat>
  <Paragraphs>9</Paragraphs>
  <Slides>1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Roboto Condensed</vt:lpstr>
      <vt:lpstr>Franklin Gothic Book</vt:lpstr>
      <vt:lpstr>Montserrat Light</vt:lpstr>
      <vt:lpstr>Montserrat</vt:lpstr>
      <vt:lpstr>Roboto Condensed Light</vt:lpstr>
      <vt:lpstr>Arial</vt:lpstr>
      <vt:lpstr>Crop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OAC</dc:creator>
  <cp:lastModifiedBy>oacsenado</cp:lastModifiedBy>
  <cp:revision>55</cp:revision>
  <dcterms:modified xsi:type="dcterms:W3CDTF">2023-09-05T13:35:56Z</dcterms:modified>
</cp:coreProperties>
</file>